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69" r:id="rId2"/>
    <p:sldId id="256" r:id="rId3"/>
    <p:sldId id="264" r:id="rId4"/>
    <p:sldId id="270" r:id="rId5"/>
    <p:sldId id="262" r:id="rId6"/>
    <p:sldId id="257" r:id="rId7"/>
    <p:sldId id="258" r:id="rId8"/>
    <p:sldId id="260" r:id="rId9"/>
    <p:sldId id="273" r:id="rId10"/>
    <p:sldId id="271" r:id="rId11"/>
    <p:sldId id="268" r:id="rId12"/>
    <p:sldId id="259" r:id="rId13"/>
    <p:sldId id="261" r:id="rId14"/>
    <p:sldId id="263" r:id="rId15"/>
    <p:sldId id="272" r:id="rId16"/>
    <p:sldId id="266" r:id="rId17"/>
    <p:sldId id="265" r:id="rId18"/>
    <p:sldId id="274"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23" autoAdjust="0"/>
    <p:restoredTop sz="94660"/>
  </p:normalViewPr>
  <p:slideViewPr>
    <p:cSldViewPr>
      <p:cViewPr varScale="1">
        <p:scale>
          <a:sx n="86" d="100"/>
          <a:sy n="86" d="100"/>
        </p:scale>
        <p:origin x="-16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CDDF798-6F2E-4B0C-887E-D737A67BD489}" type="datetimeFigureOut">
              <a:rPr lang="tr-TR" smtClean="0"/>
              <a:pPr/>
              <a:t>5.11.2020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78F313-1500-4080-BD8B-13A54DEDAE12}" type="slidenum">
              <a:rPr lang="tr-TR" smtClean="0"/>
              <a:pPr/>
              <a:t>‹#›</a:t>
            </a:fld>
            <a:endParaRPr lang="tr-TR"/>
          </a:p>
        </p:txBody>
      </p:sp>
    </p:spTree>
  </p:cSld>
  <p:clrMapOvr>
    <a:masterClrMapping/>
  </p:clrMapOvr>
  <p:transition spd="med" advClick="0" advTm="5000">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CDDF798-6F2E-4B0C-887E-D737A67BD489}" type="datetimeFigureOut">
              <a:rPr lang="tr-TR" smtClean="0"/>
              <a:pPr/>
              <a:t>5.11.2020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78F313-1500-4080-BD8B-13A54DEDAE12}" type="slidenum">
              <a:rPr lang="tr-TR" smtClean="0"/>
              <a:pPr/>
              <a:t>‹#›</a:t>
            </a:fld>
            <a:endParaRPr lang="tr-TR"/>
          </a:p>
        </p:txBody>
      </p:sp>
    </p:spTree>
  </p:cSld>
  <p:clrMapOvr>
    <a:masterClrMapping/>
  </p:clrMapOvr>
  <p:transition spd="med" advClick="0" advTm="5000">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CDDF798-6F2E-4B0C-887E-D737A67BD489}" type="datetimeFigureOut">
              <a:rPr lang="tr-TR" smtClean="0"/>
              <a:pPr/>
              <a:t>5.11.2020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78F313-1500-4080-BD8B-13A54DEDAE12}" type="slidenum">
              <a:rPr lang="tr-TR" smtClean="0"/>
              <a:pPr/>
              <a:t>‹#›</a:t>
            </a:fld>
            <a:endParaRPr lang="tr-TR"/>
          </a:p>
        </p:txBody>
      </p:sp>
    </p:spTree>
  </p:cSld>
  <p:clrMapOvr>
    <a:masterClrMapping/>
  </p:clrMapOvr>
  <p:transition spd="med" advClick="0" advTm="5000">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CDDF798-6F2E-4B0C-887E-D737A67BD489}" type="datetimeFigureOut">
              <a:rPr lang="tr-TR" smtClean="0"/>
              <a:pPr/>
              <a:t>5.11.2020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78F313-1500-4080-BD8B-13A54DEDAE12}" type="slidenum">
              <a:rPr lang="tr-TR" smtClean="0"/>
              <a:pPr/>
              <a:t>‹#›</a:t>
            </a:fld>
            <a:endParaRPr lang="tr-TR"/>
          </a:p>
        </p:txBody>
      </p:sp>
    </p:spTree>
  </p:cSld>
  <p:clrMapOvr>
    <a:masterClrMapping/>
  </p:clrMapOvr>
  <p:transition spd="med" advClick="0" advTm="5000">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CDDF798-6F2E-4B0C-887E-D737A67BD489}" type="datetimeFigureOut">
              <a:rPr lang="tr-TR" smtClean="0"/>
              <a:pPr/>
              <a:t>5.11.2020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78F313-1500-4080-BD8B-13A54DEDAE12}" type="slidenum">
              <a:rPr lang="tr-TR" smtClean="0"/>
              <a:pPr/>
              <a:t>‹#›</a:t>
            </a:fld>
            <a:endParaRPr lang="tr-TR"/>
          </a:p>
        </p:txBody>
      </p:sp>
    </p:spTree>
  </p:cSld>
  <p:clrMapOvr>
    <a:masterClrMapping/>
  </p:clrMapOvr>
  <p:transition spd="med" advClick="0" advTm="5000">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ECDDF798-6F2E-4B0C-887E-D737A67BD489}" type="datetimeFigureOut">
              <a:rPr lang="tr-TR" smtClean="0"/>
              <a:pPr/>
              <a:t>5.11.2020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D78F313-1500-4080-BD8B-13A54DEDAE12}" type="slidenum">
              <a:rPr lang="tr-TR" smtClean="0"/>
              <a:pPr/>
              <a:t>‹#›</a:t>
            </a:fld>
            <a:endParaRPr lang="tr-TR"/>
          </a:p>
        </p:txBody>
      </p:sp>
    </p:spTree>
  </p:cSld>
  <p:clrMapOvr>
    <a:masterClrMapping/>
  </p:clrMapOvr>
  <p:transition spd="med" advClick="0" advTm="5000">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ECDDF798-6F2E-4B0C-887E-D737A67BD489}" type="datetimeFigureOut">
              <a:rPr lang="tr-TR" smtClean="0"/>
              <a:pPr/>
              <a:t>5.11.2020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D78F313-1500-4080-BD8B-13A54DEDAE12}" type="slidenum">
              <a:rPr lang="tr-TR" smtClean="0"/>
              <a:pPr/>
              <a:t>‹#›</a:t>
            </a:fld>
            <a:endParaRPr lang="tr-TR"/>
          </a:p>
        </p:txBody>
      </p:sp>
    </p:spTree>
  </p:cSld>
  <p:clrMapOvr>
    <a:masterClrMapping/>
  </p:clrMapOvr>
  <p:transition spd="med" advClick="0" advTm="5000">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CDDF798-6F2E-4B0C-887E-D737A67BD489}" type="datetimeFigureOut">
              <a:rPr lang="tr-TR" smtClean="0"/>
              <a:pPr/>
              <a:t>5.11.2020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D78F313-1500-4080-BD8B-13A54DEDAE12}" type="slidenum">
              <a:rPr lang="tr-TR" smtClean="0"/>
              <a:pPr/>
              <a:t>‹#›</a:t>
            </a:fld>
            <a:endParaRPr lang="tr-TR"/>
          </a:p>
        </p:txBody>
      </p:sp>
    </p:spTree>
  </p:cSld>
  <p:clrMapOvr>
    <a:masterClrMapping/>
  </p:clrMapOvr>
  <p:transition spd="med" advClick="0" advTm="5000">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CDDF798-6F2E-4B0C-887E-D737A67BD489}" type="datetimeFigureOut">
              <a:rPr lang="tr-TR" smtClean="0"/>
              <a:pPr/>
              <a:t>5.11.2020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D78F313-1500-4080-BD8B-13A54DEDAE12}" type="slidenum">
              <a:rPr lang="tr-TR" smtClean="0"/>
              <a:pPr/>
              <a:t>‹#›</a:t>
            </a:fld>
            <a:endParaRPr lang="tr-TR"/>
          </a:p>
        </p:txBody>
      </p:sp>
    </p:spTree>
  </p:cSld>
  <p:clrMapOvr>
    <a:masterClrMapping/>
  </p:clrMapOvr>
  <p:transition spd="med" advClick="0" advTm="5000">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CDDF798-6F2E-4B0C-887E-D737A67BD489}" type="datetimeFigureOut">
              <a:rPr lang="tr-TR" smtClean="0"/>
              <a:pPr/>
              <a:t>5.11.2020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D78F313-1500-4080-BD8B-13A54DEDAE12}" type="slidenum">
              <a:rPr lang="tr-TR" smtClean="0"/>
              <a:pPr/>
              <a:t>‹#›</a:t>
            </a:fld>
            <a:endParaRPr lang="tr-TR"/>
          </a:p>
        </p:txBody>
      </p:sp>
    </p:spTree>
  </p:cSld>
  <p:clrMapOvr>
    <a:masterClrMapping/>
  </p:clrMapOvr>
  <p:transition spd="med" advClick="0" advTm="5000">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CDDF798-6F2E-4B0C-887E-D737A67BD489}" type="datetimeFigureOut">
              <a:rPr lang="tr-TR" smtClean="0"/>
              <a:pPr/>
              <a:t>5.11.2020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D78F313-1500-4080-BD8B-13A54DEDAE12}" type="slidenum">
              <a:rPr lang="tr-TR" smtClean="0"/>
              <a:pPr/>
              <a:t>‹#›</a:t>
            </a:fld>
            <a:endParaRPr lang="tr-TR"/>
          </a:p>
        </p:txBody>
      </p:sp>
    </p:spTree>
  </p:cSld>
  <p:clrMapOvr>
    <a:masterClrMapping/>
  </p:clrMapOvr>
  <p:transition spd="med" advClick="0" advTm="5000">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DF798-6F2E-4B0C-887E-D737A67BD489}" type="datetimeFigureOut">
              <a:rPr lang="tr-TR" smtClean="0"/>
              <a:pPr/>
              <a:t>5.11.2020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8F313-1500-4080-BD8B-13A54DEDAE1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advClick="0" advTm="5000">
    <p:cover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928662" y="785794"/>
            <a:ext cx="7529538" cy="1012823"/>
          </a:xfrm>
        </p:spPr>
        <p:txBody>
          <a:bodyPr>
            <a:normAutofit fontScale="90000"/>
          </a:bodyPr>
          <a:lstStyle/>
          <a:p>
            <a:r>
              <a:rPr lang="tr-TR" b="1" dirty="0" smtClean="0">
                <a:solidFill>
                  <a:srgbClr val="FF0000"/>
                </a:solidFill>
              </a:rPr>
              <a:t>ORGAN BAĞIŞI </a:t>
            </a:r>
            <a:br>
              <a:rPr lang="tr-TR" b="1" dirty="0" smtClean="0">
                <a:solidFill>
                  <a:srgbClr val="FF0000"/>
                </a:solidFill>
              </a:rPr>
            </a:br>
            <a:r>
              <a:rPr lang="tr-TR" b="1" dirty="0" smtClean="0">
                <a:solidFill>
                  <a:srgbClr val="FF0000"/>
                </a:solidFill>
              </a:rPr>
              <a:t>KAĞIZMAN DEVLET HASTANESİ</a:t>
            </a:r>
            <a:endParaRPr lang="tr-TR" b="1" dirty="0">
              <a:solidFill>
                <a:srgbClr val="FF0000"/>
              </a:solidFill>
            </a:endParaRPr>
          </a:p>
        </p:txBody>
      </p:sp>
      <p:sp>
        <p:nvSpPr>
          <p:cNvPr id="3" name="2 Alt Başlık"/>
          <p:cNvSpPr>
            <a:spLocks noGrp="1"/>
          </p:cNvSpPr>
          <p:nvPr>
            <p:ph type="subTitle" idx="1"/>
          </p:nvPr>
        </p:nvSpPr>
        <p:spPr/>
        <p:txBody>
          <a:bodyPr/>
          <a:lstStyle/>
          <a:p>
            <a:endParaRPr lang="tr-TR" dirty="0"/>
          </a:p>
        </p:txBody>
      </p:sp>
      <p:pic>
        <p:nvPicPr>
          <p:cNvPr id="4" name="3 Resim" descr="ZGMILPo-BE6mABLS8X6c3w.jpg"/>
          <p:cNvPicPr>
            <a:picLocks noChangeAspect="1"/>
          </p:cNvPicPr>
          <p:nvPr/>
        </p:nvPicPr>
        <p:blipFill>
          <a:blip r:embed="rId2"/>
          <a:stretch>
            <a:fillRect/>
          </a:stretch>
        </p:blipFill>
        <p:spPr>
          <a:xfrm>
            <a:off x="642910" y="1928802"/>
            <a:ext cx="8072462" cy="4439832"/>
          </a:xfrm>
          <a:prstGeom prst="rect">
            <a:avLst/>
          </a:prstGeom>
        </p:spPr>
      </p:pic>
    </p:spTree>
  </p:cSld>
  <p:clrMapOvr>
    <a:masterClrMapping/>
  </p:clrMapOvr>
  <p:transition spd="med" advClick="0" advTm="5000">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orggnnnn.jpg"/>
          <p:cNvPicPr>
            <a:picLocks noGrp="1" noChangeAspect="1"/>
          </p:cNvPicPr>
          <p:nvPr>
            <p:ph idx="1"/>
          </p:nvPr>
        </p:nvPicPr>
        <p:blipFill>
          <a:blip r:embed="rId2"/>
          <a:stretch>
            <a:fillRect/>
          </a:stretch>
        </p:blipFill>
        <p:spPr>
          <a:xfrm>
            <a:off x="0" y="48436"/>
            <a:ext cx="9177854" cy="6809564"/>
          </a:xfrm>
        </p:spPr>
      </p:pic>
    </p:spTree>
  </p:cSld>
  <p:clrMapOvr>
    <a:masterClrMapping/>
  </p:clrMapOvr>
  <p:transition spd="med" advClick="0" advTm="5000">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3(440).jpg"/>
          <p:cNvPicPr>
            <a:picLocks noGrp="1" noChangeAspect="1"/>
          </p:cNvPicPr>
          <p:nvPr>
            <p:ph idx="1"/>
          </p:nvPr>
        </p:nvPicPr>
        <p:blipFill>
          <a:blip r:embed="rId2"/>
          <a:stretch>
            <a:fillRect/>
          </a:stretch>
        </p:blipFill>
        <p:spPr>
          <a:xfrm>
            <a:off x="571472" y="214290"/>
            <a:ext cx="8143932" cy="6429420"/>
          </a:xfrm>
        </p:spPr>
      </p:pic>
    </p:spTree>
  </p:cSld>
  <p:clrMapOvr>
    <a:masterClrMapping/>
  </p:clrMapOvr>
  <p:transition spd="med" advClick="0" advTm="5000">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042"/>
            <a:ext cx="8186766" cy="917596"/>
          </a:xfrm>
        </p:spPr>
        <p:txBody>
          <a:bodyPr>
            <a:normAutofit fontScale="90000"/>
          </a:bodyPr>
          <a:lstStyle/>
          <a:p>
            <a:r>
              <a:rPr lang="tr-TR" b="1" dirty="0" smtClean="0">
                <a:solidFill>
                  <a:srgbClr val="FF0000"/>
                </a:solidFill>
              </a:rPr>
              <a:t>Organ bağış kartı olsun ya da olmasın ailelerden izin alınır mı</a:t>
            </a: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r>
              <a:rPr lang="tr-TR" dirty="0" smtClean="0"/>
              <a:t>Organ </a:t>
            </a:r>
            <a:r>
              <a:rPr lang="tr-TR" dirty="0"/>
              <a:t>bağış kartı olup olmadığına bakılmaksızın beyin ölümü gelişmiş tüm vakaların aileleri ile mutlaka görüşülür. Bu görüşme organ nakil koordinatörü tarafından gerçekleştirilir. Aile onayı olmadan hiç kimsenin organları alınamaz ve kullanılamaz.</a:t>
            </a:r>
          </a:p>
          <a:p>
            <a:pPr>
              <a:buNone/>
            </a:pPr>
            <a:r>
              <a:rPr lang="tr-TR" dirty="0"/>
              <a:t> </a:t>
            </a:r>
          </a:p>
        </p:txBody>
      </p:sp>
      <p:pic>
        <p:nvPicPr>
          <p:cNvPr id="4" name="3 Resim" descr="8.jpg"/>
          <p:cNvPicPr>
            <a:picLocks noChangeAspect="1"/>
          </p:cNvPicPr>
          <p:nvPr/>
        </p:nvPicPr>
        <p:blipFill>
          <a:blip r:embed="rId2"/>
          <a:stretch>
            <a:fillRect/>
          </a:stretch>
        </p:blipFill>
        <p:spPr>
          <a:xfrm>
            <a:off x="7143768" y="571480"/>
            <a:ext cx="1454782" cy="1052513"/>
          </a:xfrm>
          <a:prstGeom prst="rect">
            <a:avLst/>
          </a:prstGeom>
        </p:spPr>
      </p:pic>
    </p:spTree>
  </p:cSld>
  <p:clrMapOvr>
    <a:masterClrMapping/>
  </p:clrMapOvr>
  <p:transition spd="med" advClick="0" advTm="5000">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Nakil süreci nasıl işler</a:t>
            </a:r>
            <a:endParaRPr lang="tr-TR" dirty="0">
              <a:solidFill>
                <a:srgbClr val="FF0000"/>
              </a:solidFill>
            </a:endParaRPr>
          </a:p>
        </p:txBody>
      </p:sp>
      <p:sp>
        <p:nvSpPr>
          <p:cNvPr id="3" name="2 İçerik Yer Tutucusu"/>
          <p:cNvSpPr>
            <a:spLocks noGrp="1"/>
          </p:cNvSpPr>
          <p:nvPr>
            <p:ph idx="1"/>
          </p:nvPr>
        </p:nvSpPr>
        <p:spPr/>
        <p:txBody>
          <a:bodyPr>
            <a:normAutofit fontScale="92500" lnSpcReduction="10000"/>
          </a:bodyPr>
          <a:lstStyle/>
          <a:p>
            <a:r>
              <a:rPr lang="tr-TR" dirty="0" smtClean="0"/>
              <a:t>Nakil </a:t>
            </a:r>
            <a:r>
              <a:rPr lang="tr-TR" dirty="0"/>
              <a:t>işlemleri Sağlık Bakanlığı bünyesinde </a:t>
            </a:r>
            <a:r>
              <a:rPr lang="tr-TR" dirty="0" err="1"/>
              <a:t>UlusalKoordinasyon</a:t>
            </a:r>
            <a:r>
              <a:rPr lang="tr-TR" dirty="0"/>
              <a:t> Sistemi tarafından yürütülür ve </a:t>
            </a:r>
            <a:r>
              <a:rPr lang="tr-TR" dirty="0" err="1"/>
              <a:t>yapılantüm</a:t>
            </a:r>
            <a:r>
              <a:rPr lang="tr-TR" dirty="0"/>
              <a:t> işlemler kayıt altına alınıp belgelenir. Organ dağıtımı; ulusal bekleme listelerinde kaydı olanlar arasından, öncelikle tıbbi </a:t>
            </a:r>
            <a:r>
              <a:rPr lang="tr-TR" dirty="0" err="1"/>
              <a:t>aciliyeti</a:t>
            </a:r>
            <a:r>
              <a:rPr lang="tr-TR" dirty="0"/>
              <a:t> olan hastalar olmak üzere, kan ve doku grubu uyumuna göre yapılır. Din, dil, ırk, cinsiyet, zengin veya fakir ayrımı gözetilmez. Alıcı ve vericinin kimlik bilgileri ailelerin izni olmadan açıklanamaz. Gizli kalması kanunen esastır.</a:t>
            </a:r>
          </a:p>
        </p:txBody>
      </p:sp>
      <p:pic>
        <p:nvPicPr>
          <p:cNvPr id="4" name="3 Resim" descr="9.jpg"/>
          <p:cNvPicPr>
            <a:picLocks noChangeAspect="1"/>
          </p:cNvPicPr>
          <p:nvPr/>
        </p:nvPicPr>
        <p:blipFill>
          <a:blip r:embed="rId2"/>
          <a:stretch>
            <a:fillRect/>
          </a:stretch>
        </p:blipFill>
        <p:spPr>
          <a:xfrm>
            <a:off x="7072330" y="214290"/>
            <a:ext cx="924201" cy="1233856"/>
          </a:xfrm>
          <a:prstGeom prst="rect">
            <a:avLst/>
          </a:prstGeom>
        </p:spPr>
      </p:pic>
    </p:spTree>
  </p:cSld>
  <p:clrMapOvr>
    <a:masterClrMapping/>
  </p:clrMapOvr>
  <p:transition spd="med" advClick="0" advTm="5000">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Dinen bir sakıncası var mıdır</a:t>
            </a:r>
            <a:r>
              <a:rPr lang="tr-TR" dirty="0" smtClean="0">
                <a:solidFill>
                  <a:srgbClr val="FF0000"/>
                </a:solidFill>
              </a:rPr>
              <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idx="1"/>
          </p:nvPr>
        </p:nvSpPr>
        <p:spPr/>
        <p:txBody>
          <a:bodyPr>
            <a:normAutofit fontScale="92500"/>
          </a:bodyPr>
          <a:lstStyle/>
          <a:p>
            <a:r>
              <a:rPr lang="tr-TR" dirty="0" smtClean="0"/>
              <a:t>Diyanet </a:t>
            </a:r>
            <a:r>
              <a:rPr lang="tr-TR" dirty="0"/>
              <a:t>işleri Başkanlığı Din işleri Yüksek Kurulu organ bağışını insanın insana yapabileceği en büyük yardım olarak tanımlamıştır. 06.03.1980 tarih ve 396 sayılı kararı ile organ naklinin caiz olduğunu bildirmiştir. Kuran-ı Kerim’de </a:t>
            </a:r>
            <a:r>
              <a:rPr lang="tr-TR" dirty="0" err="1"/>
              <a:t>Maide</a:t>
            </a:r>
            <a:r>
              <a:rPr lang="tr-TR" dirty="0"/>
              <a:t> suresi 32. ayet’te “Kim bir kimseye hayat verirse, o sanki bütün insanlara hayat vermişçesine sevap kazanır.” diye buyrulmuştur.</a:t>
            </a:r>
          </a:p>
          <a:p>
            <a:pPr>
              <a:buNone/>
            </a:pPr>
            <a:r>
              <a:rPr lang="tr-TR" dirty="0"/>
              <a:t> </a:t>
            </a:r>
          </a:p>
        </p:txBody>
      </p:sp>
      <p:pic>
        <p:nvPicPr>
          <p:cNvPr id="4" name="3 Resim" descr="10.jpg"/>
          <p:cNvPicPr>
            <a:picLocks noChangeAspect="1"/>
          </p:cNvPicPr>
          <p:nvPr/>
        </p:nvPicPr>
        <p:blipFill>
          <a:blip r:embed="rId2"/>
          <a:stretch>
            <a:fillRect/>
          </a:stretch>
        </p:blipFill>
        <p:spPr>
          <a:xfrm>
            <a:off x="7643834" y="664794"/>
            <a:ext cx="1224201" cy="1411638"/>
          </a:xfrm>
          <a:prstGeom prst="rect">
            <a:avLst/>
          </a:prstGeom>
        </p:spPr>
      </p:pic>
    </p:spTree>
  </p:cSld>
  <p:clrMapOvr>
    <a:masterClrMapping/>
  </p:clrMapOvr>
  <p:transition spd="med" advClick="0" advTm="5000">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İSLAM DİNİNE GÖRE BAGIŞ ŞARTLARI</a:t>
            </a:r>
            <a:endParaRPr lang="tr-TR" dirty="0">
              <a:solidFill>
                <a:srgbClr val="FF0000"/>
              </a:solidFill>
            </a:endParaRPr>
          </a:p>
        </p:txBody>
      </p:sp>
      <p:sp>
        <p:nvSpPr>
          <p:cNvPr id="3" name="2 İçerik Yer Tutucusu"/>
          <p:cNvSpPr>
            <a:spLocks noGrp="1"/>
          </p:cNvSpPr>
          <p:nvPr>
            <p:ph idx="1"/>
          </p:nvPr>
        </p:nvSpPr>
        <p:spPr/>
        <p:txBody>
          <a:bodyPr>
            <a:normAutofit fontScale="62500" lnSpcReduction="20000"/>
          </a:bodyPr>
          <a:lstStyle/>
          <a:p>
            <a:r>
              <a:rPr lang="tr-TR" dirty="0">
                <a:solidFill>
                  <a:srgbClr val="FF0000"/>
                </a:solidFill>
              </a:rPr>
              <a:t>a) </a:t>
            </a:r>
            <a:r>
              <a:rPr lang="tr-TR" dirty="0"/>
              <a:t>Zaruret hâlinin bulunması, yani hastanın hayatını veya hayatî bir uzvunu kurtarmak için, bundan başka çaresi olmadığının, meslekî ehliyet ve dürüstlüğüne güvenilen uzman doktorlar tarafından tespit edilmesi,</a:t>
            </a:r>
            <a:r>
              <a:rPr lang="tr-TR" dirty="0" smtClean="0"/>
              <a:t/>
            </a:r>
            <a:br>
              <a:rPr lang="tr-TR" dirty="0" smtClean="0"/>
            </a:br>
            <a:r>
              <a:rPr lang="tr-TR" dirty="0">
                <a:solidFill>
                  <a:srgbClr val="FF0000"/>
                </a:solidFill>
              </a:rPr>
              <a:t>b) </a:t>
            </a:r>
            <a:r>
              <a:rPr lang="tr-TR" dirty="0"/>
              <a:t>Hastalığın bu yoldan tedavi edilebileceğine zann-ı galibinin bulunması,</a:t>
            </a:r>
            <a:r>
              <a:rPr lang="tr-TR" dirty="0" smtClean="0"/>
              <a:t/>
            </a:r>
            <a:br>
              <a:rPr lang="tr-TR" dirty="0" smtClean="0"/>
            </a:br>
            <a:r>
              <a:rPr lang="tr-TR" dirty="0"/>
              <a:t>c) Organ veya dokusu alınan kişinin, bu işlemin yapıldığı esnada ölmüş olması; eğer organ canlı bir insandan alınacaksa, bu organın, alınan kişide (donör) temel bir hayatî fonksiyonu devre dışı bırakmaması,</a:t>
            </a:r>
            <a:r>
              <a:rPr lang="tr-TR" dirty="0" smtClean="0"/>
              <a:t/>
            </a:r>
            <a:br>
              <a:rPr lang="tr-TR" dirty="0" smtClean="0"/>
            </a:br>
            <a:r>
              <a:rPr lang="tr-TR" dirty="0">
                <a:solidFill>
                  <a:srgbClr val="FF0000"/>
                </a:solidFill>
              </a:rPr>
              <a:t>d) </a:t>
            </a:r>
            <a:r>
              <a:rPr lang="tr-TR" dirty="0"/>
              <a:t>Toplumun huzur ve düzeninin bozulmaması bakımından, organ veya dokusu alınacak kişinin sağlığında (ölmeden önce) buna izin vermiş olması veya hayatta iken aksine bir beyanı olmamak şartıyla, yakınlarının rızasının sağlanması,</a:t>
            </a:r>
            <a:r>
              <a:rPr lang="tr-TR" dirty="0" smtClean="0"/>
              <a:t/>
            </a:r>
            <a:br>
              <a:rPr lang="tr-TR" dirty="0" smtClean="0"/>
            </a:br>
            <a:r>
              <a:rPr lang="tr-TR" dirty="0">
                <a:solidFill>
                  <a:srgbClr val="FF0000"/>
                </a:solidFill>
              </a:rPr>
              <a:t>e) </a:t>
            </a:r>
            <a:r>
              <a:rPr lang="tr-TR" dirty="0"/>
              <a:t>Alınacak organ veya doku karşılığında hiçbir şekilde ücret alınmaması,</a:t>
            </a:r>
            <a:r>
              <a:rPr lang="tr-TR" dirty="0" smtClean="0"/>
              <a:t/>
            </a:r>
            <a:br>
              <a:rPr lang="tr-TR" dirty="0" smtClean="0"/>
            </a:br>
            <a:r>
              <a:rPr lang="tr-TR" dirty="0">
                <a:solidFill>
                  <a:srgbClr val="FF0000"/>
                </a:solidFill>
              </a:rPr>
              <a:t>f) </a:t>
            </a:r>
            <a:r>
              <a:rPr lang="tr-TR" dirty="0"/>
              <a:t>Tedavisi yapılacak hastanın da kendisine yapılacak bu nakle razı olması gerekir.</a:t>
            </a:r>
            <a:r>
              <a:rPr lang="tr-TR" dirty="0" smtClean="0"/>
              <a:t/>
            </a:r>
            <a:br>
              <a:rPr lang="tr-TR" dirty="0" smtClean="0"/>
            </a:br>
            <a:r>
              <a:rPr lang="tr-TR" dirty="0">
                <a:solidFill>
                  <a:srgbClr val="FF0000"/>
                </a:solidFill>
              </a:rPr>
              <a:t>g) </a:t>
            </a:r>
            <a:r>
              <a:rPr lang="tr-TR" dirty="0"/>
              <a:t>Devlet kontrolü altında yapılmalıdır.</a:t>
            </a:r>
          </a:p>
        </p:txBody>
      </p:sp>
    </p:spTree>
  </p:cSld>
  <p:clrMapOvr>
    <a:masterClrMapping/>
  </p:clrMapOvr>
  <p:transition spd="med" advClick="0" advTm="5000">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3" algn="ctr" rtl="0">
              <a:spcBef>
                <a:spcPct val="0"/>
              </a:spcBef>
            </a:pPr>
            <a:r>
              <a:rPr lang="tr-TR" sz="3600" b="1" dirty="0" smtClean="0">
                <a:solidFill>
                  <a:srgbClr val="FF0000"/>
                </a:solidFill>
              </a:rPr>
              <a:t>Organ bağışı için nereye başvurmak gereklidir</a:t>
            </a:r>
            <a:r>
              <a:rPr lang="tr-TR" sz="2800" b="1" dirty="0" smtClean="0"/>
              <a:t/>
            </a:r>
            <a:br>
              <a:rPr lang="tr-TR" sz="2800" b="1" dirty="0" smtClean="0"/>
            </a:br>
            <a:endParaRPr lang="tr-TR" sz="2800" dirty="0"/>
          </a:p>
        </p:txBody>
      </p:sp>
      <p:sp>
        <p:nvSpPr>
          <p:cNvPr id="3" name="2 İçerik Yer Tutucusu"/>
          <p:cNvSpPr>
            <a:spLocks noGrp="1"/>
          </p:cNvSpPr>
          <p:nvPr>
            <p:ph idx="1"/>
          </p:nvPr>
        </p:nvSpPr>
        <p:spPr/>
        <p:txBody>
          <a:bodyPr/>
          <a:lstStyle/>
          <a:p>
            <a:pPr lvl="3">
              <a:buNone/>
            </a:pPr>
            <a:endParaRPr lang="tr-TR" b="1" dirty="0" smtClean="0"/>
          </a:p>
          <a:p>
            <a:r>
              <a:rPr lang="tr-TR" dirty="0" smtClean="0"/>
              <a:t>İl </a:t>
            </a:r>
            <a:r>
              <a:rPr lang="tr-TR" dirty="0"/>
              <a:t>Sağlık </a:t>
            </a:r>
            <a:r>
              <a:rPr lang="tr-TR" dirty="0" smtClean="0"/>
              <a:t>Müdürlükleri </a:t>
            </a:r>
          </a:p>
          <a:p>
            <a:r>
              <a:rPr lang="tr-TR" dirty="0" smtClean="0"/>
              <a:t>Devlet </a:t>
            </a:r>
            <a:r>
              <a:rPr lang="tr-TR" dirty="0"/>
              <a:t>Hastaneleri</a:t>
            </a:r>
          </a:p>
          <a:p>
            <a:r>
              <a:rPr lang="tr-TR" dirty="0"/>
              <a:t>Üniversite </a:t>
            </a:r>
            <a:r>
              <a:rPr lang="tr-TR" dirty="0" smtClean="0"/>
              <a:t>Hastaneleri</a:t>
            </a:r>
            <a:endParaRPr lang="tr-TR" dirty="0"/>
          </a:p>
          <a:p>
            <a:r>
              <a:rPr lang="tr-TR" dirty="0"/>
              <a:t>Özel Hastaneler</a:t>
            </a:r>
          </a:p>
          <a:p>
            <a:pPr>
              <a:buNone/>
            </a:pPr>
            <a:endParaRPr lang="tr-TR" dirty="0"/>
          </a:p>
          <a:p>
            <a:endParaRPr lang="tr-TR" dirty="0"/>
          </a:p>
        </p:txBody>
      </p:sp>
      <p:pic>
        <p:nvPicPr>
          <p:cNvPr id="5" name="4 Resim" descr="11.jpg"/>
          <p:cNvPicPr>
            <a:picLocks noChangeAspect="1"/>
          </p:cNvPicPr>
          <p:nvPr/>
        </p:nvPicPr>
        <p:blipFill>
          <a:blip r:embed="rId2"/>
          <a:stretch>
            <a:fillRect/>
          </a:stretch>
        </p:blipFill>
        <p:spPr>
          <a:xfrm>
            <a:off x="5643570" y="714356"/>
            <a:ext cx="1000124" cy="1000124"/>
          </a:xfrm>
          <a:prstGeom prst="rect">
            <a:avLst/>
          </a:prstGeom>
        </p:spPr>
      </p:pic>
      <p:pic>
        <p:nvPicPr>
          <p:cNvPr id="6" name="5 Resim" descr="a.jpg"/>
          <p:cNvPicPr>
            <a:picLocks noChangeAspect="1"/>
          </p:cNvPicPr>
          <p:nvPr/>
        </p:nvPicPr>
        <p:blipFill>
          <a:blip r:embed="rId3"/>
          <a:stretch>
            <a:fillRect/>
          </a:stretch>
        </p:blipFill>
        <p:spPr>
          <a:xfrm>
            <a:off x="5143504" y="2857496"/>
            <a:ext cx="1781175" cy="2571750"/>
          </a:xfrm>
          <a:prstGeom prst="rect">
            <a:avLst/>
          </a:prstGeom>
        </p:spPr>
      </p:pic>
    </p:spTree>
  </p:cSld>
  <p:clrMapOvr>
    <a:masterClrMapping/>
  </p:clrMapOvr>
  <p:transition spd="med" advClick="0" advTm="5000">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Tüm bunlara rağmen…</a:t>
            </a:r>
            <a:endParaRPr lang="tr-TR" dirty="0">
              <a:solidFill>
                <a:srgbClr val="FF0000"/>
              </a:solidFill>
            </a:endParaRPr>
          </a:p>
        </p:txBody>
      </p:sp>
      <p:sp>
        <p:nvSpPr>
          <p:cNvPr id="3" name="2 İçerik Yer Tutucusu"/>
          <p:cNvSpPr>
            <a:spLocks noGrp="1"/>
          </p:cNvSpPr>
          <p:nvPr>
            <p:ph idx="1"/>
          </p:nvPr>
        </p:nvSpPr>
        <p:spPr/>
        <p:txBody>
          <a:bodyPr/>
          <a:lstStyle/>
          <a:p>
            <a:r>
              <a:rPr lang="tr-TR" b="1" dirty="0">
                <a:solidFill>
                  <a:srgbClr val="FF0000"/>
                </a:solidFill>
              </a:rPr>
              <a:t>Organ bağışı yapıldıktan sonra, vazgeçilebilir </a:t>
            </a:r>
            <a:r>
              <a:rPr lang="tr-TR" b="1" dirty="0" smtClean="0">
                <a:solidFill>
                  <a:srgbClr val="FF0000"/>
                </a:solidFill>
              </a:rPr>
              <a:t>mi</a:t>
            </a:r>
            <a:endParaRPr lang="tr-TR" dirty="0">
              <a:solidFill>
                <a:srgbClr val="FF0000"/>
              </a:solidFill>
            </a:endParaRPr>
          </a:p>
          <a:p>
            <a:pPr>
              <a:buNone/>
            </a:pPr>
            <a:r>
              <a:rPr lang="tr-TR" dirty="0"/>
              <a:t> </a:t>
            </a:r>
            <a:r>
              <a:rPr lang="tr-TR" dirty="0" smtClean="0"/>
              <a:t>  Organ </a:t>
            </a:r>
            <a:r>
              <a:rPr lang="tr-TR" dirty="0"/>
              <a:t>bağışından vazgeçildiğinde bu yeni kararın aile ile paylaşılması ve organ bağış kartının imha edilmesi yeterlidir.</a:t>
            </a:r>
          </a:p>
        </p:txBody>
      </p:sp>
      <p:pic>
        <p:nvPicPr>
          <p:cNvPr id="4" name="3 Resim" descr="4.jpg"/>
          <p:cNvPicPr>
            <a:picLocks noChangeAspect="1"/>
          </p:cNvPicPr>
          <p:nvPr/>
        </p:nvPicPr>
        <p:blipFill>
          <a:blip r:embed="rId2"/>
          <a:stretch>
            <a:fillRect/>
          </a:stretch>
        </p:blipFill>
        <p:spPr>
          <a:xfrm>
            <a:off x="3643306" y="2071678"/>
            <a:ext cx="714380" cy="714380"/>
          </a:xfrm>
          <a:prstGeom prst="rect">
            <a:avLst/>
          </a:prstGeom>
        </p:spPr>
      </p:pic>
      <p:pic>
        <p:nvPicPr>
          <p:cNvPr id="5" name="4 Resim" descr="aa.jpg"/>
          <p:cNvPicPr>
            <a:picLocks noChangeAspect="1"/>
          </p:cNvPicPr>
          <p:nvPr/>
        </p:nvPicPr>
        <p:blipFill>
          <a:blip r:embed="rId3"/>
          <a:stretch>
            <a:fillRect/>
          </a:stretch>
        </p:blipFill>
        <p:spPr>
          <a:xfrm>
            <a:off x="642910" y="4357694"/>
            <a:ext cx="7715304" cy="2338390"/>
          </a:xfrm>
          <a:prstGeom prst="rect">
            <a:avLst/>
          </a:prstGeom>
        </p:spPr>
      </p:pic>
    </p:spTree>
  </p:cSld>
  <p:clrMapOvr>
    <a:masterClrMapping/>
  </p:clrMapOvr>
  <p:transition spd="med" advClick="0" advTm="5000">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ndir.jpg"/>
          <p:cNvPicPr>
            <a:picLocks noGrp="1" noChangeAspect="1"/>
          </p:cNvPicPr>
          <p:nvPr>
            <p:ph idx="1"/>
          </p:nvPr>
        </p:nvPicPr>
        <p:blipFill>
          <a:blip r:embed="rId2"/>
          <a:stretch>
            <a:fillRect/>
          </a:stretch>
        </p:blipFill>
        <p:spPr>
          <a:xfrm>
            <a:off x="134796" y="142852"/>
            <a:ext cx="9009204" cy="6286544"/>
          </a:xfrm>
        </p:spPr>
      </p:pic>
    </p:spTree>
  </p:cSld>
  <p:clrMapOvr>
    <a:masterClrMapping/>
  </p:clrMapOvr>
  <p:transition spd="med" advClick="0" advTm="5000">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b="1" dirty="0">
                <a:solidFill>
                  <a:srgbClr val="FF0000"/>
                </a:solidFill>
              </a:rPr>
              <a:t>Organ bağışı </a:t>
            </a:r>
            <a:r>
              <a:rPr lang="tr-TR" b="1" dirty="0" smtClean="0">
                <a:solidFill>
                  <a:srgbClr val="FF0000"/>
                </a:solidFill>
              </a:rPr>
              <a:t>nedir </a:t>
            </a:r>
            <a:r>
              <a:rPr lang="tr-TR" dirty="0"/>
              <a:t/>
            </a:r>
            <a:br>
              <a:rPr lang="tr-TR" dirty="0"/>
            </a:br>
            <a:r>
              <a:rPr lang="tr-TR" dirty="0"/>
              <a:t>Organ bağışı kişinin hayatta iken kendi özgür iradesiyle, organlarının bir kısmını veya tamamını ölümünden sonra başka hastaları n tedavisinde kullanılmak üzere vasiyet etmesidir. 18 yaşını aşmış, akli dengesi yerinde olan herkes organ bağışında bulunabilir.</a:t>
            </a:r>
          </a:p>
        </p:txBody>
      </p:sp>
      <p:pic>
        <p:nvPicPr>
          <p:cNvPr id="4" name="3 Resim" descr="soru 1.jpg"/>
          <p:cNvPicPr>
            <a:picLocks noChangeAspect="1"/>
          </p:cNvPicPr>
          <p:nvPr/>
        </p:nvPicPr>
        <p:blipFill>
          <a:blip r:embed="rId2"/>
          <a:stretch>
            <a:fillRect/>
          </a:stretch>
        </p:blipFill>
        <p:spPr>
          <a:xfrm>
            <a:off x="6500826" y="0"/>
            <a:ext cx="714356" cy="714356"/>
          </a:xfrm>
          <a:prstGeom prst="rect">
            <a:avLst/>
          </a:prstGeom>
        </p:spPr>
      </p:pic>
    </p:spTree>
  </p:cSld>
  <p:clrMapOvr>
    <a:masterClrMapping/>
  </p:clrMapOvr>
  <p:transition spd="med" advClick="0" advTm="5000">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FF0000"/>
                </a:solidFill>
              </a:rPr>
              <a:t>ORGAN BAGISININ YASAL BOYUTU NEDİR </a:t>
            </a:r>
            <a:endParaRPr lang="tr-TR" dirty="0">
              <a:solidFill>
                <a:srgbClr val="FF0000"/>
              </a:solidFill>
            </a:endParaRPr>
          </a:p>
        </p:txBody>
      </p:sp>
      <p:sp>
        <p:nvSpPr>
          <p:cNvPr id="3" name="2 İçerik Yer Tutucusu"/>
          <p:cNvSpPr>
            <a:spLocks noGrp="1"/>
          </p:cNvSpPr>
          <p:nvPr>
            <p:ph idx="1"/>
          </p:nvPr>
        </p:nvSpPr>
        <p:spPr/>
        <p:txBody>
          <a:bodyPr>
            <a:normAutofit fontScale="70000" lnSpcReduction="20000"/>
          </a:bodyPr>
          <a:lstStyle/>
          <a:p>
            <a:pPr>
              <a:buNone/>
            </a:pPr>
            <a:endParaRPr lang="tr-TR" dirty="0"/>
          </a:p>
          <a:p>
            <a:r>
              <a:rPr lang="tr-TR" dirty="0"/>
              <a:t>29.05.1979 tarih ve 2238 sayılı kanunla organ bağışının yasal boyutu belirtilmiştir. Buna göre:</a:t>
            </a:r>
            <a:br>
              <a:rPr lang="tr-TR" dirty="0"/>
            </a:br>
            <a:r>
              <a:rPr lang="tr-TR" b="1" dirty="0"/>
              <a:t>Madde 6:</a:t>
            </a:r>
            <a:r>
              <a:rPr lang="tr-TR" dirty="0"/>
              <a:t> 18 yaşını doldurmuş ve </a:t>
            </a:r>
            <a:r>
              <a:rPr lang="tr-TR" dirty="0" err="1"/>
              <a:t>mumeyyiz</a:t>
            </a:r>
            <a:r>
              <a:rPr lang="tr-TR" dirty="0"/>
              <a:t> olan her kişiden organ ve doku alınabilmesi için vericinin en az iki tanık huzurunda açık bilinçli ve tesirden uzak olarak önceden verilmiş yazılı ve imtiyazlı ve ya en az iki tanık huzurunda sözlü olarak beyan edip imzaladığı tutanağı bir hekim tarafından onaylanması zorunludur.</a:t>
            </a:r>
          </a:p>
          <a:p>
            <a:r>
              <a:rPr lang="tr-TR" b="1" dirty="0"/>
              <a:t>Madde 14:</a:t>
            </a:r>
            <a:r>
              <a:rPr lang="tr-TR" dirty="0"/>
              <a:t> Bir kimse sağlığında </a:t>
            </a:r>
            <a:r>
              <a:rPr lang="tr-TR" dirty="0" err="1"/>
              <a:t>vucudunun</a:t>
            </a:r>
            <a:r>
              <a:rPr lang="tr-TR" dirty="0"/>
              <a:t> tamamını veya dokularını tedavi, teşhise bilimsel amaçlar için bırakıldığını resmi ya da yazılı bir vasiyetle belirtmemiş veya iki tanık huzurunda açıklamamış ise, sıra ile eşi, reşit çocukları, ana veya babası, veya kardeşlerinden birisinin; Bunlar yoksa yanında bulunan herhangi bir yakınının muvaffakiyeti ile ölüden organ ve doku alınabilir.</a:t>
            </a:r>
          </a:p>
          <a:p>
            <a:endParaRPr lang="tr-TR" dirty="0"/>
          </a:p>
        </p:txBody>
      </p:sp>
      <p:pic>
        <p:nvPicPr>
          <p:cNvPr id="4" name="3 Resim" descr="soru 2.jpg"/>
          <p:cNvPicPr>
            <a:picLocks noChangeAspect="1"/>
          </p:cNvPicPr>
          <p:nvPr/>
        </p:nvPicPr>
        <p:blipFill>
          <a:blip r:embed="rId2"/>
          <a:stretch>
            <a:fillRect/>
          </a:stretch>
        </p:blipFill>
        <p:spPr>
          <a:xfrm>
            <a:off x="5357818" y="785794"/>
            <a:ext cx="1433095" cy="938213"/>
          </a:xfrm>
          <a:prstGeom prst="rect">
            <a:avLst/>
          </a:prstGeom>
        </p:spPr>
      </p:pic>
    </p:spTree>
  </p:cSld>
  <p:clrMapOvr>
    <a:masterClrMapping/>
  </p:clrMapOvr>
  <p:transition spd="med" advClick="0" advTm="5000">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Kimler bağış yapamaz </a:t>
            </a:r>
            <a:endParaRPr lang="tr-TR" b="1" dirty="0">
              <a:solidFill>
                <a:srgbClr val="FF0000"/>
              </a:solidFill>
            </a:endParaRPr>
          </a:p>
        </p:txBody>
      </p:sp>
      <p:sp>
        <p:nvSpPr>
          <p:cNvPr id="3" name="2 İçerik Yer Tutucusu"/>
          <p:cNvSpPr>
            <a:spLocks noGrp="1"/>
          </p:cNvSpPr>
          <p:nvPr>
            <p:ph idx="1"/>
          </p:nvPr>
        </p:nvSpPr>
        <p:spPr/>
        <p:txBody>
          <a:bodyPr/>
          <a:lstStyle/>
          <a:p>
            <a:r>
              <a:rPr lang="tr-TR" dirty="0"/>
              <a:t>Eğer organ alınacak hasta, başka hücrelere de yayılma gösteren kanser hastalıklarından (metastas) birisine, HIV virüsü (Aids) 'ne veya Creutzfeld - Jacob hastalığının aktif virüslerine veya organları kronik fonksiyon bozukluklarına sahipse, organ alınamaz.</a:t>
            </a:r>
          </a:p>
        </p:txBody>
      </p:sp>
      <p:pic>
        <p:nvPicPr>
          <p:cNvPr id="4" name="3 Resim" descr="3.jpg"/>
          <p:cNvPicPr>
            <a:picLocks noChangeAspect="1"/>
          </p:cNvPicPr>
          <p:nvPr/>
        </p:nvPicPr>
        <p:blipFill>
          <a:blip r:embed="rId2"/>
          <a:stretch>
            <a:fillRect/>
          </a:stretch>
        </p:blipFill>
        <p:spPr>
          <a:xfrm>
            <a:off x="7215206" y="357166"/>
            <a:ext cx="1500198" cy="928694"/>
          </a:xfrm>
          <a:prstGeom prst="rect">
            <a:avLst/>
          </a:prstGeom>
        </p:spPr>
      </p:pic>
    </p:spTree>
  </p:cSld>
  <p:clrMapOvr>
    <a:masterClrMapping/>
  </p:clrMapOvr>
  <p:transition spd="med" advClick="0" advTm="5000">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b="1" dirty="0">
                <a:solidFill>
                  <a:srgbClr val="FF0000"/>
                </a:solidFill>
              </a:rPr>
              <a:t>İleri yaş veya kronik hastalığın olması organ bağışına engel </a:t>
            </a:r>
            <a:r>
              <a:rPr lang="tr-TR" b="1" dirty="0" smtClean="0">
                <a:solidFill>
                  <a:srgbClr val="FF0000"/>
                </a:solidFill>
              </a:rPr>
              <a:t>midir</a:t>
            </a:r>
            <a:endParaRPr lang="tr-TR" dirty="0">
              <a:solidFill>
                <a:srgbClr val="FF0000"/>
              </a:solidFill>
            </a:endParaRPr>
          </a:p>
          <a:p>
            <a:r>
              <a:rPr lang="tr-TR" dirty="0"/>
              <a:t>Yaşın ileri olması, kronik bir hastalığın bulunması, alkol veya sigara içiliyor olması ve benzeri nedenler organ bağışı yapılmasına engel değildir.</a:t>
            </a:r>
          </a:p>
        </p:txBody>
      </p:sp>
      <p:pic>
        <p:nvPicPr>
          <p:cNvPr id="4" name="3 Resim" descr="images.jpg"/>
          <p:cNvPicPr>
            <a:picLocks noChangeAspect="1"/>
          </p:cNvPicPr>
          <p:nvPr/>
        </p:nvPicPr>
        <p:blipFill>
          <a:blip r:embed="rId2"/>
          <a:stretch>
            <a:fillRect/>
          </a:stretch>
        </p:blipFill>
        <p:spPr>
          <a:xfrm>
            <a:off x="3500430" y="4357694"/>
            <a:ext cx="4714908" cy="2143140"/>
          </a:xfrm>
          <a:prstGeom prst="rect">
            <a:avLst/>
          </a:prstGeom>
        </p:spPr>
      </p:pic>
      <p:pic>
        <p:nvPicPr>
          <p:cNvPr id="5" name="4 Resim" descr="4.jpg"/>
          <p:cNvPicPr>
            <a:picLocks noChangeAspect="1"/>
          </p:cNvPicPr>
          <p:nvPr/>
        </p:nvPicPr>
        <p:blipFill>
          <a:blip r:embed="rId3"/>
          <a:stretch>
            <a:fillRect/>
          </a:stretch>
        </p:blipFill>
        <p:spPr>
          <a:xfrm>
            <a:off x="4429124" y="2071678"/>
            <a:ext cx="857249" cy="857249"/>
          </a:xfrm>
          <a:prstGeom prst="rect">
            <a:avLst/>
          </a:prstGeom>
        </p:spPr>
      </p:pic>
    </p:spTree>
  </p:cSld>
  <p:clrMapOvr>
    <a:masterClrMapping/>
  </p:clrMapOvr>
  <p:transition spd="med" advClick="0" advTm="5000">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3" algn="ctr" rtl="0">
              <a:spcBef>
                <a:spcPct val="0"/>
              </a:spcBef>
            </a:pPr>
            <a:r>
              <a:rPr lang="tr-TR" dirty="0" smtClean="0"/>
              <a:t/>
            </a:r>
            <a:br>
              <a:rPr lang="tr-TR" dirty="0" smtClean="0"/>
            </a:br>
            <a:r>
              <a:rPr lang="tr-TR" sz="3200" b="1" dirty="0" smtClean="0">
                <a:solidFill>
                  <a:srgbClr val="FF0000"/>
                </a:solidFill>
              </a:rPr>
              <a:t>Organ bağışında bulunan herkesin organları kullanılabilir mi</a:t>
            </a:r>
            <a:r>
              <a:rPr lang="tr-TR" sz="3200" dirty="0" smtClean="0">
                <a:solidFill>
                  <a:srgbClr val="FF0000"/>
                </a:solidFill>
              </a:rPr>
              <a:t/>
            </a:r>
            <a:br>
              <a:rPr lang="tr-TR" sz="3200" dirty="0" smtClean="0">
                <a:solidFill>
                  <a:srgbClr val="FF0000"/>
                </a:solidFill>
              </a:rPr>
            </a:br>
            <a:endParaRPr lang="tr-TR" sz="3200" dirty="0">
              <a:solidFill>
                <a:srgbClr val="FF0000"/>
              </a:solidFill>
            </a:endParaRPr>
          </a:p>
        </p:txBody>
      </p:sp>
      <p:sp>
        <p:nvSpPr>
          <p:cNvPr id="3" name="2 İçerik Yer Tutucusu"/>
          <p:cNvSpPr>
            <a:spLocks noGrp="1"/>
          </p:cNvSpPr>
          <p:nvPr>
            <p:ph idx="1"/>
          </p:nvPr>
        </p:nvSpPr>
        <p:spPr/>
        <p:txBody>
          <a:bodyPr>
            <a:normAutofit/>
          </a:bodyPr>
          <a:lstStyle/>
          <a:p>
            <a:pPr lvl="3">
              <a:buNone/>
            </a:pPr>
            <a:endParaRPr lang="tr-TR" dirty="0"/>
          </a:p>
          <a:p>
            <a:r>
              <a:rPr lang="tr-TR" dirty="0"/>
              <a:t>Organ bağışı yapılmış olsa bile her ölümden sonra organ nakli mümkün değildir. Örneğin; kişi evde, sokakta, acil serviste veya hastanelerin herhangi bir servisinde ölmüş ise organları kullanılamaz. Yalnızca yoğun bakım ünitelerinde solunum cihazına bağlı olarak ölen, yani beyin ölümü gerçekleşen kişilerin organları nakledilebilir.</a:t>
            </a:r>
          </a:p>
          <a:p>
            <a:endParaRPr lang="tr-TR" dirty="0"/>
          </a:p>
        </p:txBody>
      </p:sp>
      <p:pic>
        <p:nvPicPr>
          <p:cNvPr id="4" name="3 Resim" descr="5.jpg"/>
          <p:cNvPicPr>
            <a:picLocks noChangeAspect="1"/>
          </p:cNvPicPr>
          <p:nvPr/>
        </p:nvPicPr>
        <p:blipFill>
          <a:blip r:embed="rId2"/>
          <a:stretch>
            <a:fillRect/>
          </a:stretch>
        </p:blipFill>
        <p:spPr>
          <a:xfrm>
            <a:off x="6000760" y="714356"/>
            <a:ext cx="1023938" cy="1023938"/>
          </a:xfrm>
          <a:prstGeom prst="rect">
            <a:avLst/>
          </a:prstGeom>
        </p:spPr>
      </p:pic>
    </p:spTree>
  </p:cSld>
  <p:clrMapOvr>
    <a:masterClrMapping/>
  </p:clrMapOvr>
  <p:transition spd="med" advClick="0" advTm="5000">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8" algn="ctr" rtl="0">
              <a:spcBef>
                <a:spcPct val="0"/>
              </a:spcBef>
            </a:pPr>
            <a:r>
              <a:rPr lang="tr-TR" sz="3200" b="1" dirty="0" smtClean="0">
                <a:solidFill>
                  <a:srgbClr val="FF0000"/>
                </a:solidFill>
              </a:rPr>
              <a:t>Beyin Ölümü nedir, tanısı nasıl konulur</a:t>
            </a:r>
            <a:r>
              <a:rPr lang="tr-TR" sz="3200" dirty="0" smtClean="0">
                <a:solidFill>
                  <a:srgbClr val="FF0000"/>
                </a:solidFill>
              </a:rPr>
              <a:t/>
            </a:r>
            <a:br>
              <a:rPr lang="tr-TR" sz="3200" dirty="0" smtClean="0">
                <a:solidFill>
                  <a:srgbClr val="FF0000"/>
                </a:solidFill>
              </a:rPr>
            </a:br>
            <a:endParaRPr lang="tr-TR" sz="3200"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pPr lvl="8">
              <a:buNone/>
            </a:pPr>
            <a:endParaRPr lang="tr-TR" dirty="0"/>
          </a:p>
          <a:p>
            <a:r>
              <a:rPr lang="tr-TR" dirty="0"/>
              <a:t>Beyin ölümünde, beyin fonksiyonları tamamen kaybedildiği için geri dönüşü yoktur, tam ve kesin olarak ölüm gerçekleşmiştir, bu durum bitkisel hayatla karıştırılmamalıdır. Beyin ölümü teşhisi konulabilmesi için birtakım testlerin uygulanma zorunluluğu vardır. Bu testlerin sonucunda, alanında uzman dört hekim tarafından, beyin ölümü gerçekleşip gerçekleşmediği kararına varılır daha sonra bu karar aileye bildirilir.</a:t>
            </a:r>
          </a:p>
          <a:p>
            <a:endParaRPr lang="tr-TR" dirty="0"/>
          </a:p>
        </p:txBody>
      </p:sp>
      <p:pic>
        <p:nvPicPr>
          <p:cNvPr id="4" name="3 Resim" descr="6.jpg"/>
          <p:cNvPicPr>
            <a:picLocks noChangeAspect="1"/>
          </p:cNvPicPr>
          <p:nvPr/>
        </p:nvPicPr>
        <p:blipFill>
          <a:blip r:embed="rId2"/>
          <a:stretch>
            <a:fillRect/>
          </a:stretch>
        </p:blipFill>
        <p:spPr>
          <a:xfrm>
            <a:off x="8415338" y="142852"/>
            <a:ext cx="728662" cy="1094984"/>
          </a:xfrm>
          <a:prstGeom prst="rect">
            <a:avLst/>
          </a:prstGeom>
        </p:spPr>
      </p:pic>
    </p:spTree>
  </p:cSld>
  <p:clrMapOvr>
    <a:masterClrMapping/>
  </p:clrMapOvr>
  <p:transition spd="med" advClick="0" advTm="5000">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Canlıdan yapılan organ bağışı sadece böbrek ve karaciğerdir</a:t>
            </a:r>
            <a:r>
              <a:rPr lang="tr-TR" dirty="0"/>
              <a:t>.</a:t>
            </a:r>
          </a:p>
        </p:txBody>
      </p:sp>
      <p:sp>
        <p:nvSpPr>
          <p:cNvPr id="3" name="2 İçerik Yer Tutucusu"/>
          <p:cNvSpPr>
            <a:spLocks noGrp="1"/>
          </p:cNvSpPr>
          <p:nvPr>
            <p:ph idx="1"/>
          </p:nvPr>
        </p:nvSpPr>
        <p:spPr/>
        <p:txBody>
          <a:bodyPr/>
          <a:lstStyle/>
          <a:p>
            <a:r>
              <a:rPr lang="tr-TR" b="1" dirty="0">
                <a:solidFill>
                  <a:srgbClr val="FF0000"/>
                </a:solidFill>
              </a:rPr>
              <a:t>Hangi organlarımı </a:t>
            </a:r>
            <a:r>
              <a:rPr lang="tr-TR" b="1" dirty="0" smtClean="0">
                <a:solidFill>
                  <a:srgbClr val="FF0000"/>
                </a:solidFill>
              </a:rPr>
              <a:t>bağışlayabilirim</a:t>
            </a:r>
            <a:endParaRPr lang="tr-TR" dirty="0">
              <a:solidFill>
                <a:srgbClr val="FF0000"/>
              </a:solidFill>
            </a:endParaRPr>
          </a:p>
          <a:p>
            <a:r>
              <a:rPr lang="tr-TR" sz="2800" dirty="0"/>
              <a:t>Kalp                Kornea             Tendon</a:t>
            </a:r>
            <a:br>
              <a:rPr lang="tr-TR" sz="2800" dirty="0"/>
            </a:br>
            <a:r>
              <a:rPr lang="tr-TR" sz="2800" dirty="0"/>
              <a:t>Karaciğer     </a:t>
            </a:r>
            <a:r>
              <a:rPr lang="tr-TR" sz="2800" dirty="0" smtClean="0"/>
              <a:t> </a:t>
            </a:r>
            <a:r>
              <a:rPr lang="tr-TR" sz="2800" dirty="0"/>
              <a:t> İnce Barsak      Yüz ve Saçlı Deri</a:t>
            </a:r>
            <a:br>
              <a:rPr lang="tr-TR" sz="2800" dirty="0"/>
            </a:br>
            <a:r>
              <a:rPr lang="tr-TR" sz="2800" dirty="0"/>
              <a:t>Böbrek         </a:t>
            </a:r>
            <a:r>
              <a:rPr lang="tr-TR" sz="2800" dirty="0" smtClean="0"/>
              <a:t> </a:t>
            </a:r>
            <a:r>
              <a:rPr lang="tr-TR" sz="2800" dirty="0"/>
              <a:t> Kemik               Ekstremite (Kol, Bacak)</a:t>
            </a:r>
            <a:br>
              <a:rPr lang="tr-TR" sz="2800" dirty="0"/>
            </a:br>
            <a:r>
              <a:rPr lang="tr-TR" sz="2800" dirty="0"/>
              <a:t>Pankreas      </a:t>
            </a:r>
            <a:r>
              <a:rPr lang="tr-TR" sz="2800" dirty="0" smtClean="0"/>
              <a:t>  Kas </a:t>
            </a:r>
            <a:r>
              <a:rPr lang="tr-TR" sz="2800" dirty="0"/>
              <a:t>dokusu      </a:t>
            </a:r>
            <a:r>
              <a:rPr lang="tr-TR" sz="2800" dirty="0" smtClean="0"/>
              <a:t>üst </a:t>
            </a:r>
            <a:r>
              <a:rPr lang="tr-TR" sz="2800" dirty="0"/>
              <a:t>solunum</a:t>
            </a:r>
            <a:br>
              <a:rPr lang="tr-TR" sz="2800" dirty="0"/>
            </a:br>
            <a:r>
              <a:rPr lang="tr-TR" sz="2800" dirty="0"/>
              <a:t>Akciğer         </a:t>
            </a:r>
            <a:r>
              <a:rPr lang="tr-TR" sz="2800" dirty="0" smtClean="0"/>
              <a:t> </a:t>
            </a:r>
            <a:r>
              <a:rPr lang="tr-TR" sz="2800" dirty="0"/>
              <a:t> Kıkırdak            Üst Sindirim Yolları</a:t>
            </a:r>
            <a:br>
              <a:rPr lang="tr-TR" sz="2800" dirty="0"/>
            </a:br>
            <a:r>
              <a:rPr lang="tr-TR" sz="2800" dirty="0"/>
              <a:t>Deri              </a:t>
            </a:r>
            <a:r>
              <a:rPr lang="tr-TR" sz="2800" dirty="0" smtClean="0"/>
              <a:t>  </a:t>
            </a:r>
            <a:r>
              <a:rPr lang="tr-TR" sz="2800" dirty="0"/>
              <a:t>Uterus (Rahim)</a:t>
            </a:r>
          </a:p>
          <a:p>
            <a:endParaRPr lang="tr-TR" dirty="0"/>
          </a:p>
        </p:txBody>
      </p:sp>
      <p:pic>
        <p:nvPicPr>
          <p:cNvPr id="4" name="3 Resim" descr="7.jpg"/>
          <p:cNvPicPr>
            <a:picLocks noChangeAspect="1"/>
          </p:cNvPicPr>
          <p:nvPr/>
        </p:nvPicPr>
        <p:blipFill>
          <a:blip r:embed="rId2"/>
          <a:stretch>
            <a:fillRect/>
          </a:stretch>
        </p:blipFill>
        <p:spPr>
          <a:xfrm>
            <a:off x="6643694" y="1428728"/>
            <a:ext cx="1000140" cy="1000140"/>
          </a:xfrm>
          <a:prstGeom prst="rect">
            <a:avLst/>
          </a:prstGeom>
        </p:spPr>
      </p:pic>
      <p:pic>
        <p:nvPicPr>
          <p:cNvPr id="5" name="4 Resim" descr="böbrek.jpg"/>
          <p:cNvPicPr>
            <a:picLocks noChangeAspect="1"/>
          </p:cNvPicPr>
          <p:nvPr/>
        </p:nvPicPr>
        <p:blipFill>
          <a:blip r:embed="rId3"/>
          <a:stretch>
            <a:fillRect/>
          </a:stretch>
        </p:blipFill>
        <p:spPr>
          <a:xfrm>
            <a:off x="571472" y="4857760"/>
            <a:ext cx="2886075" cy="1581150"/>
          </a:xfrm>
          <a:prstGeom prst="rect">
            <a:avLst/>
          </a:prstGeom>
        </p:spPr>
      </p:pic>
    </p:spTree>
  </p:cSld>
  <p:clrMapOvr>
    <a:masterClrMapping/>
  </p:clrMapOvr>
  <p:transition spd="med" advClick="0" advTm="5000">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6" name="5 İçerik Yer Tutucusu" descr="ypyni.png"/>
          <p:cNvPicPr>
            <a:picLocks noGrp="1" noChangeAspect="1"/>
          </p:cNvPicPr>
          <p:nvPr>
            <p:ph idx="1"/>
          </p:nvPr>
        </p:nvPicPr>
        <p:blipFill>
          <a:blip r:embed="rId2"/>
          <a:stretch>
            <a:fillRect/>
          </a:stretch>
        </p:blipFill>
        <p:spPr>
          <a:xfrm>
            <a:off x="0" y="0"/>
            <a:ext cx="9144000" cy="6858000"/>
          </a:xfrm>
        </p:spPr>
      </p:pic>
    </p:spTree>
  </p:cSld>
  <p:clrMapOvr>
    <a:masterClrMapping/>
  </p:clrMapOvr>
  <p:transition spd="med" advClick="0" advTm="5000">
    <p:cover dir="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TotalTime>
  <Words>225</Words>
  <Application>Microsoft Office PowerPoint</Application>
  <PresentationFormat>Ekran Gösterisi (4:3)</PresentationFormat>
  <Paragraphs>38</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ORGAN BAĞIŞI  KAĞIZMAN DEVLET HASTANESİ</vt:lpstr>
      <vt:lpstr>Organ bağışı nedir  Organ bağışı kişinin hayatta iken kendi özgür iradesiyle, organlarının bir kısmını veya tamamını ölümünden sonra başka hastaları n tedavisinde kullanılmak üzere vasiyet etmesidir. 18 yaşını aşmış, akli dengesi yerinde olan herkes organ bağışında bulunabilir.</vt:lpstr>
      <vt:lpstr>ORGAN BAGISININ YASAL BOYUTU NEDİR </vt:lpstr>
      <vt:lpstr>Kimler bağış yapamaz </vt:lpstr>
      <vt:lpstr>Slayt 5</vt:lpstr>
      <vt:lpstr> Organ bağışında bulunan herkesin organları kullanılabilir mi </vt:lpstr>
      <vt:lpstr>Beyin Ölümü nedir, tanısı nasıl konulur </vt:lpstr>
      <vt:lpstr>Canlıdan yapılan organ bağışı sadece böbrek ve karaciğerdir.</vt:lpstr>
      <vt:lpstr>Slayt 9</vt:lpstr>
      <vt:lpstr>Slayt 10</vt:lpstr>
      <vt:lpstr>Slayt 11</vt:lpstr>
      <vt:lpstr>Organ bağış kartı olsun ya da olmasın ailelerden izin alınır mı </vt:lpstr>
      <vt:lpstr>Nakil süreci nasıl işler</vt:lpstr>
      <vt:lpstr>Dinen bir sakıncası var mıdır </vt:lpstr>
      <vt:lpstr>İSLAM DİNİNE GÖRE BAGIŞ ŞARTLARI</vt:lpstr>
      <vt:lpstr>Organ bağışı için nereye başvurmak gereklidir </vt:lpstr>
      <vt:lpstr>Tüm bunlara rağmen…</vt:lpstr>
      <vt:lpstr>Slayt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hh</dc:creator>
  <cp:lastModifiedBy>hh</cp:lastModifiedBy>
  <cp:revision>30</cp:revision>
  <dcterms:created xsi:type="dcterms:W3CDTF">2020-11-03T07:16:16Z</dcterms:created>
  <dcterms:modified xsi:type="dcterms:W3CDTF">2020-11-05T12:06:37Z</dcterms:modified>
</cp:coreProperties>
</file>